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302" r:id="rId6"/>
    <p:sldId id="315" r:id="rId7"/>
    <p:sldId id="294" r:id="rId8"/>
    <p:sldId id="295" r:id="rId9"/>
    <p:sldId id="304" r:id="rId10"/>
    <p:sldId id="314" r:id="rId11"/>
    <p:sldId id="310" r:id="rId12"/>
    <p:sldId id="311" r:id="rId13"/>
    <p:sldId id="326" r:id="rId14"/>
    <p:sldId id="325" r:id="rId15"/>
    <p:sldId id="312" r:id="rId16"/>
    <p:sldId id="327" r:id="rId17"/>
    <p:sldId id="3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4/1/2025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0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1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1377617"/>
            <a:ext cx="3924935" cy="1695637"/>
          </a:xfrm>
        </p:spPr>
        <p:txBody>
          <a:bodyPr/>
          <a:lstStyle/>
          <a:p>
            <a:r>
              <a:rPr lang="en-US" sz="4800" dirty="0"/>
              <a:t>Analysis of Employee Attrition at Frito Lay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3236" y="4104195"/>
            <a:ext cx="3924934" cy="490538"/>
          </a:xfrm>
        </p:spPr>
        <p:txBody>
          <a:bodyPr/>
          <a:lstStyle/>
          <a:p>
            <a:r>
              <a:rPr lang="en-US" dirty="0"/>
              <a:t>Understanding Key Factors Contributing to Employee Turnover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1" y="4710693"/>
            <a:ext cx="3222836" cy="1168530"/>
          </a:xfrm>
        </p:spPr>
        <p:txBody>
          <a:bodyPr/>
          <a:lstStyle/>
          <a:p>
            <a:r>
              <a:rPr lang="en-US" dirty="0"/>
              <a:t>March 2025</a:t>
            </a:r>
          </a:p>
          <a:p>
            <a:r>
              <a:rPr lang="en-US" dirty="0"/>
              <a:t>Devin Streeter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Audio 101">
            <a:hlinkClick r:id="" action="ppaction://media"/>
            <a:extLst>
              <a:ext uri="{FF2B5EF4-FFF2-40B4-BE49-F238E27FC236}">
                <a16:creationId xmlns:a16="http://schemas.microsoft.com/office/drawing/2014/main" id="{765340F2-1918-5707-1EEF-76D66B9D7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8"/>
    </mc:Choice>
    <mc:Fallback xmlns="">
      <p:transition spd="slow" advTm="1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0ED70-7293-67D3-0836-A145BD5E9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Employees not given stock options are more likely to be lost.</a:t>
            </a:r>
          </a:p>
          <a:p>
            <a:r>
              <a:rPr lang="en-US" dirty="0"/>
              <a:t>Possible overlap with Years At Company and Job level.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B3FCCE-1D2C-3564-33FB-9A763E59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94696"/>
            <a:ext cx="5435600" cy="830997"/>
          </a:xfrm>
        </p:spPr>
        <p:txBody>
          <a:bodyPr/>
          <a:lstStyle/>
          <a:p>
            <a:r>
              <a:rPr lang="en-US" dirty="0"/>
              <a:t>Stock Option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FA93B-7451-523B-F4B0-884BD264F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32" y="1651182"/>
            <a:ext cx="7124700" cy="4211455"/>
          </a:xfrm>
          <a:prstGeom prst="rect">
            <a:avLst/>
          </a:prstGeom>
        </p:spPr>
      </p:pic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A3C5C25D-EA29-45B2-E2C7-A68F7ACD4F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98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7"/>
    </mc:Choice>
    <mc:Fallback xmlns="">
      <p:transition spd="slow" advTm="1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38BE10-BED7-F985-B78E-810616B9D7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575346" cy="3560763"/>
          </a:xfrm>
        </p:spPr>
        <p:txBody>
          <a:bodyPr/>
          <a:lstStyle/>
          <a:p>
            <a:r>
              <a:rPr lang="en-US" dirty="0"/>
              <a:t>33.79 average age of employees lost.</a:t>
            </a:r>
          </a:p>
          <a:p>
            <a:r>
              <a:rPr lang="en-US" dirty="0"/>
              <a:t>37.41 average age of employees retained.</a:t>
            </a:r>
          </a:p>
          <a:p>
            <a:r>
              <a:rPr lang="en-US" dirty="0"/>
              <a:t>Younger employees are more likely to be lost to attrition.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967FBC-E02C-65F1-FE9B-8A39B876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C20B6FE1-88E3-3E2D-3D1F-7FB0E8E702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5E84F-D54D-3186-5352-3A3878E16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96" y="847725"/>
            <a:ext cx="5410200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7"/>
    </mc:Choice>
    <mc:Fallback xmlns="">
      <p:transition spd="slow" advTm="17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36254B-7D1D-AD5B-C6B4-FF75D4B6B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435100"/>
            <a:ext cx="4275138" cy="3560763"/>
          </a:xfrm>
        </p:spPr>
        <p:txBody>
          <a:bodyPr/>
          <a:lstStyle/>
          <a:p>
            <a:r>
              <a:rPr lang="en-US" sz="1800" dirty="0"/>
              <a:t>True Negatives (551): Employees correctly predicted to stay.</a:t>
            </a:r>
          </a:p>
          <a:p>
            <a:r>
              <a:rPr lang="en-US" sz="1800" dirty="0"/>
              <a:t>False Positives (179): Employees incorrectly predicted to leave but actually stayed. (Specificity)</a:t>
            </a:r>
          </a:p>
          <a:p>
            <a:r>
              <a:rPr lang="en-US" sz="1800" dirty="0"/>
              <a:t>False Negatives (31): Employees incorrectly predicted to stay but actually left. (Sensitivity)</a:t>
            </a:r>
          </a:p>
          <a:p>
            <a:r>
              <a:rPr lang="en-US" sz="1800" dirty="0"/>
              <a:t>True Positives (109): Employees correctly predicted to leave.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21540"/>
            <a:ext cx="7474370" cy="830997"/>
          </a:xfrm>
        </p:spPr>
        <p:txBody>
          <a:bodyPr/>
          <a:lstStyle/>
          <a:p>
            <a:r>
              <a:rPr lang="en-US" dirty="0"/>
              <a:t>Proposed Model (KNN)</a:t>
            </a:r>
            <a:br>
              <a:rPr lang="en-US" dirty="0"/>
            </a:br>
            <a:endParaRPr lang="en-US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04F5CE2D-5315-EFAB-B648-0DA808A6C9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22F035-28F2-0F14-464B-265A3FD77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323042"/>
              </p:ext>
            </p:extLst>
          </p:nvPr>
        </p:nvGraphicFramePr>
        <p:xfrm>
          <a:off x="5861303" y="1781619"/>
          <a:ext cx="5727867" cy="111252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909289">
                  <a:extLst>
                    <a:ext uri="{9D8B030D-6E8A-4147-A177-3AD203B41FA5}">
                      <a16:colId xmlns:a16="http://schemas.microsoft.com/office/drawing/2014/main" val="337370366"/>
                    </a:ext>
                  </a:extLst>
                </a:gridCol>
                <a:gridCol w="1909289">
                  <a:extLst>
                    <a:ext uri="{9D8B030D-6E8A-4147-A177-3AD203B41FA5}">
                      <a16:colId xmlns:a16="http://schemas.microsoft.com/office/drawing/2014/main" val="2089539917"/>
                    </a:ext>
                  </a:extLst>
                </a:gridCol>
                <a:gridCol w="1909289">
                  <a:extLst>
                    <a:ext uri="{9D8B030D-6E8A-4147-A177-3AD203B41FA5}">
                      <a16:colId xmlns:a16="http://schemas.microsoft.com/office/drawing/2014/main" val="3445803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611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241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0A0449-F91E-8F73-EADC-18EFE718EC12}"/>
              </a:ext>
            </a:extLst>
          </p:cNvPr>
          <p:cNvSpPr txBox="1"/>
          <p:nvPr/>
        </p:nvSpPr>
        <p:spPr>
          <a:xfrm>
            <a:off x="7479792" y="1065768"/>
            <a:ext cx="349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D9720-F7BE-2E2B-B3EA-359A97002EB0}"/>
              </a:ext>
            </a:extLst>
          </p:cNvPr>
          <p:cNvSpPr txBox="1"/>
          <p:nvPr/>
        </p:nvSpPr>
        <p:spPr>
          <a:xfrm>
            <a:off x="7797120" y="1462024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(Reference)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27A10-76BA-59F2-311E-0D8C24EA6A77}"/>
              </a:ext>
            </a:extLst>
          </p:cNvPr>
          <p:cNvSpPr txBox="1"/>
          <p:nvPr/>
        </p:nvSpPr>
        <p:spPr>
          <a:xfrm rot="16200000">
            <a:off x="4955431" y="2075688"/>
            <a:ext cx="141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1609-398E-8298-1443-398DE0036568}"/>
              </a:ext>
            </a:extLst>
          </p:cNvPr>
          <p:cNvSpPr txBox="1"/>
          <p:nvPr/>
        </p:nvSpPr>
        <p:spPr>
          <a:xfrm>
            <a:off x="6096000" y="3423221"/>
            <a:ext cx="4581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Sensitivity: 0.7548</a:t>
            </a:r>
          </a:p>
          <a:p>
            <a:r>
              <a:rPr lang="en-US" sz="4800" b="1" dirty="0"/>
              <a:t>Specificity: 0.7786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91"/>
    </mc:Choice>
    <mc:Fallback xmlns="">
      <p:transition spd="slow" advTm="3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73BB4-4FC9-307B-D342-21BA9EDCF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1883" y="1648618"/>
            <a:ext cx="9128232" cy="3560763"/>
          </a:xfrm>
        </p:spPr>
        <p:txBody>
          <a:bodyPr/>
          <a:lstStyle/>
          <a:p>
            <a:r>
              <a:rPr lang="en-US" sz="2800" dirty="0"/>
              <a:t>Predicted Cost Before Model: $6,441,386.48 lost to attrition</a:t>
            </a:r>
          </a:p>
          <a:p>
            <a:r>
              <a:rPr lang="en-US" sz="2800" dirty="0"/>
              <a:t>Cost of Retention Incentives: $57,600</a:t>
            </a:r>
          </a:p>
          <a:p>
            <a:r>
              <a:rPr lang="en-US" sz="2800" dirty="0"/>
              <a:t>Total Estimated Cost After Model: $1,483,907.01</a:t>
            </a:r>
          </a:p>
          <a:p>
            <a:r>
              <a:rPr lang="en-US" sz="2800" dirty="0"/>
              <a:t>Total Saved: $4,957,479.47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D12B24-5297-5A0A-1438-86E4FD01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83" y="221134"/>
            <a:ext cx="9128232" cy="830997"/>
          </a:xfrm>
        </p:spPr>
        <p:txBody>
          <a:bodyPr/>
          <a:lstStyle/>
          <a:p>
            <a:pPr algn="ctr"/>
            <a:r>
              <a:rPr lang="en-US" dirty="0"/>
              <a:t>Cost Implications</a:t>
            </a:r>
          </a:p>
        </p:txBody>
      </p:sp>
      <p:pic>
        <p:nvPicPr>
          <p:cNvPr id="144" name="Audio 143">
            <a:hlinkClick r:id="" action="ppaction://media"/>
            <a:extLst>
              <a:ext uri="{FF2B5EF4-FFF2-40B4-BE49-F238E27FC236}">
                <a16:creationId xmlns:a16="http://schemas.microsoft.com/office/drawing/2014/main" id="{495EB860-6EDA-516C-ACA4-125C62AC9F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9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7"/>
    </mc:Choice>
    <mc:Fallback xmlns="">
      <p:transition spd="slow" advTm="42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19F9B4-0B74-E245-88FB-DA8C91DDC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2CA88-C4EB-EC8E-2B88-B0824082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EF5C57EE-FB6F-D52E-DD66-B41E181A4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1B8CA8-6F78-1DA8-729B-766FAC8F8D5E}"/>
              </a:ext>
            </a:extLst>
          </p:cNvPr>
          <p:cNvSpPr txBox="1"/>
          <p:nvPr/>
        </p:nvSpPr>
        <p:spPr>
          <a:xfrm>
            <a:off x="4242816" y="2222055"/>
            <a:ext cx="3538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Understanding: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Monthly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Job Involvement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Working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Commute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Stock Option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Can save millions!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Questions?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dstreeter@mail.smu.edu</a:t>
            </a:r>
          </a:p>
        </p:txBody>
      </p:sp>
    </p:spTree>
    <p:extLst>
      <p:ext uri="{BB962C8B-B14F-4D97-AF65-F5344CB8AC3E}">
        <p14:creationId xmlns:p14="http://schemas.microsoft.com/office/powerpoint/2010/main" val="25043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5"/>
    </mc:Choice>
    <mc:Fallback xmlns="">
      <p:transition spd="slow" advTm="3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952" y="2492024"/>
            <a:ext cx="4275138" cy="3560763"/>
          </a:xfrm>
        </p:spPr>
        <p:txBody>
          <a:bodyPr/>
          <a:lstStyle/>
          <a:p>
            <a:r>
              <a:rPr lang="en-US" sz="3200" dirty="0"/>
              <a:t>Identify key drivers of Employee attrition.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15351" r="15351"/>
          <a:stretch>
            <a:fillRect/>
          </a:stretch>
        </p:blipFill>
        <p:spPr/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A16AD539-0B85-396F-9711-B06EB03F6E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8"/>
    </mc:Choice>
    <mc:Fallback xmlns="">
      <p:transition spd="slow" advTm="1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48" y="224936"/>
            <a:ext cx="4275138" cy="83099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80" y="1221740"/>
            <a:ext cx="4275138" cy="356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Number of employees: 870</a:t>
            </a:r>
          </a:p>
          <a:p>
            <a:pPr marL="0" indent="0">
              <a:buNone/>
            </a:pPr>
            <a:r>
              <a:rPr lang="en-US" dirty="0"/>
              <a:t>Number of variables: 36</a:t>
            </a:r>
          </a:p>
          <a:p>
            <a:pPr marL="0" indent="0">
              <a:buNone/>
            </a:pPr>
            <a:r>
              <a:rPr lang="en-US" dirty="0"/>
              <a:t>Key Features:</a:t>
            </a:r>
          </a:p>
          <a:p>
            <a:pPr marL="0" indent="0">
              <a:buNone/>
            </a:pPr>
            <a:r>
              <a:rPr lang="en-US" dirty="0"/>
              <a:t>Demographics (Age, Distance From Home)</a:t>
            </a:r>
          </a:p>
          <a:p>
            <a:pPr marL="0" indent="0">
              <a:buNone/>
            </a:pPr>
            <a:r>
              <a:rPr lang="en-US" dirty="0"/>
              <a:t>Compensation (Monthly Income, Stock Option Level)</a:t>
            </a:r>
          </a:p>
          <a:p>
            <a:pPr marL="0" indent="0">
              <a:buNone/>
            </a:pPr>
            <a:r>
              <a:rPr lang="en-US" dirty="0"/>
              <a:t>Job-related (Job Role, Overtime)</a:t>
            </a:r>
          </a:p>
          <a:p>
            <a:pPr marL="0" indent="0">
              <a:buNone/>
            </a:pPr>
            <a:r>
              <a:rPr lang="en-US" dirty="0"/>
              <a:t>The average annual salary for ALL employees is $76,683.17</a:t>
            </a:r>
          </a:p>
          <a:p>
            <a:pPr marL="0" indent="0">
              <a:buNone/>
            </a:pPr>
            <a:r>
              <a:rPr lang="en-US" dirty="0"/>
              <a:t>Attrition is estimated to cost  $6,441,386.48 in this dataset.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F0091-0E29-781D-8602-2C550AED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218" y="1221740"/>
            <a:ext cx="7190993" cy="4605337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CCB803A3-A117-8D5F-F56B-0D67A824F3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7"/>
    </mc:Choice>
    <mc:Fallback xmlns="">
      <p:transition spd="slow" advTm="28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AF04C4-DBD6-4BB2-5E86-DF807258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75" y="361950"/>
            <a:ext cx="11340000" cy="700114"/>
          </a:xfrm>
        </p:spPr>
        <p:txBody>
          <a:bodyPr/>
          <a:lstStyle/>
          <a:p>
            <a:r>
              <a:rPr lang="en-US" sz="4800" b="1" dirty="0"/>
              <a:t>Job Roles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2F93C233-9484-0535-EC3B-E479E355B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19902-372E-9101-4EBF-BA65EF67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12192000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4"/>
    </mc:Choice>
    <mc:Fallback xmlns="">
      <p:transition spd="slow" advTm="1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AF55C-DC1C-9EC3-9A0D-221C8F9A0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75" y="1949450"/>
            <a:ext cx="4275138" cy="3560763"/>
          </a:xfrm>
        </p:spPr>
        <p:txBody>
          <a:bodyPr/>
          <a:lstStyle/>
          <a:p>
            <a:r>
              <a:rPr lang="en-US" dirty="0"/>
              <a:t>Employees working overtime are more likely to leave.</a:t>
            </a:r>
          </a:p>
          <a:p>
            <a:r>
              <a:rPr lang="en-US" dirty="0"/>
              <a:t>Potential overlap with Work Life Balance category.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D6E62F-E0BB-D270-4444-3D9AB356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Overtime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85FEBD45-B05F-BE1A-AE51-E4E4E4EF8A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102962-E591-16C0-6D4A-582AC36ED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988" y="618639"/>
            <a:ext cx="6118860" cy="5838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9"/>
    </mc:Choice>
    <mc:Fallback xmlns="">
      <p:transition spd="slow" advTm="18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F80D985-2500-1BB2-0624-A646DF5B8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1" y="1268815"/>
            <a:ext cx="4006850" cy="4489450"/>
          </a:xfrm>
        </p:spPr>
        <p:txBody>
          <a:bodyPr/>
          <a:lstStyle/>
          <a:p>
            <a:r>
              <a:rPr lang="en-US" dirty="0"/>
              <a:t>The average income of an employee lost to attrition was $4,764.79.</a:t>
            </a:r>
            <a:endParaRPr lang="en-US" b="1" dirty="0"/>
          </a:p>
          <a:p>
            <a:r>
              <a:rPr lang="en-US" dirty="0"/>
              <a:t>The average income of an employee </a:t>
            </a:r>
            <a:r>
              <a:rPr lang="en-US" b="1" dirty="0"/>
              <a:t>not </a:t>
            </a:r>
            <a:r>
              <a:rPr lang="en-US" dirty="0"/>
              <a:t>lost to attrition was $6,702.</a:t>
            </a:r>
          </a:p>
          <a:p>
            <a:r>
              <a:rPr lang="en-US" dirty="0"/>
              <a:t>Employees with lower salaries tend to leave more.</a:t>
            </a:r>
          </a:p>
          <a:p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77E9E6F4-9894-31E9-7B02-D3049FE7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25" y="145315"/>
            <a:ext cx="6559550" cy="830997"/>
          </a:xfrm>
        </p:spPr>
        <p:txBody>
          <a:bodyPr/>
          <a:lstStyle/>
          <a:p>
            <a:r>
              <a:rPr lang="en-US" dirty="0"/>
              <a:t>Monthly Income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8B62E16F-1712-7AFE-4D3A-0CEB27E547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2DD48-53F6-CD43-CF1D-3F87E2E08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392" y="976312"/>
            <a:ext cx="5527548" cy="5274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6"/>
    </mc:Choice>
    <mc:Fallback xmlns="">
      <p:transition spd="slow" advTm="22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5B701D-3245-1070-2DAB-F0F0EAE9AB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625" y="2682875"/>
            <a:ext cx="3000987" cy="3560763"/>
          </a:xfrm>
        </p:spPr>
        <p:txBody>
          <a:bodyPr/>
          <a:lstStyle/>
          <a:p>
            <a:r>
              <a:rPr lang="en-US" dirty="0"/>
              <a:t>Less involved employees tend to leave.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93" y="278665"/>
            <a:ext cx="5099231" cy="83099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Job Involvement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ED22E-097C-A6D0-3222-AB6FA842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506" y="1323976"/>
            <a:ext cx="8048869" cy="4757737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7A5CB98E-AE03-CC07-541D-B2EB90E007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4"/>
    </mc:Choice>
    <mc:Fallback xmlns="">
      <p:transition spd="slow" advTm="9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64757"/>
            <a:ext cx="5734050" cy="830997"/>
          </a:xfrm>
        </p:spPr>
        <p:txBody>
          <a:bodyPr/>
          <a:lstStyle/>
          <a:p>
            <a:r>
              <a:rPr lang="en-US" dirty="0"/>
              <a:t>Total Working Years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112" y="1797222"/>
            <a:ext cx="5067300" cy="2935288"/>
          </a:xfrm>
        </p:spPr>
        <p:txBody>
          <a:bodyPr/>
          <a:lstStyle/>
          <a:p>
            <a:r>
              <a:rPr lang="en-US" dirty="0"/>
              <a:t>Average Total Working Years of employees lost to attrition: 8.19</a:t>
            </a:r>
          </a:p>
          <a:p>
            <a:r>
              <a:rPr lang="en-US" dirty="0"/>
              <a:t>Average Total Working years of employees </a:t>
            </a:r>
            <a:r>
              <a:rPr lang="en-US" b="1" dirty="0"/>
              <a:t>not</a:t>
            </a:r>
            <a:r>
              <a:rPr lang="en-US" dirty="0"/>
              <a:t> lost to attrition: 11.6</a:t>
            </a:r>
          </a:p>
          <a:p>
            <a:r>
              <a:rPr lang="en-US" dirty="0"/>
              <a:t>Employees with fewer total working years tend to leave.</a:t>
            </a:r>
          </a:p>
          <a:p>
            <a:endParaRPr lang="en-US" dirty="0"/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1FB7C71F-6394-3CE5-0A61-319B3B2D7C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72289-011D-0518-45BE-1578124AC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804" y="1076325"/>
            <a:ext cx="5410200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7"/>
    </mc:Choice>
    <mc:Fallback xmlns="">
      <p:transition spd="slow" advTm="2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422666"/>
            <a:ext cx="4275138" cy="830997"/>
          </a:xfrm>
        </p:spPr>
        <p:txBody>
          <a:bodyPr/>
          <a:lstStyle/>
          <a:p>
            <a:r>
              <a:rPr lang="en-US" dirty="0"/>
              <a:t>Distance from Home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202" y="2701213"/>
            <a:ext cx="3474720" cy="2935288"/>
          </a:xfrm>
        </p:spPr>
        <p:txBody>
          <a:bodyPr/>
          <a:lstStyle/>
          <a:p>
            <a:r>
              <a:rPr lang="en-US" dirty="0"/>
              <a:t>Employees who live further away are more likely to leave.</a:t>
            </a:r>
            <a:br>
              <a:rPr lang="en-US" dirty="0"/>
            </a:br>
            <a:endParaRPr lang="en-US" dirty="0"/>
          </a:p>
        </p:txBody>
      </p: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DC4ED72-71F2-E5F8-C7B2-196F47FE58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A5AC49-F41E-0F74-FF23-16F580E2F3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329" y="847725"/>
            <a:ext cx="5410200" cy="5162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1"/>
    </mc:Choice>
    <mc:Fallback xmlns="">
      <p:transition spd="slow" advTm="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|5.2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2.9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9|10.6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7.8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2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|4"/>
</p:tagLst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317</TotalTime>
  <Words>405</Words>
  <Application>Microsoft Office PowerPoint</Application>
  <PresentationFormat>Widescreen</PresentationFormat>
  <Paragraphs>78</Paragraphs>
  <Slides>14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Analysis of Employee Attrition at Frito Lay</vt:lpstr>
      <vt:lpstr>Goals</vt:lpstr>
      <vt:lpstr>Overview</vt:lpstr>
      <vt:lpstr>Job Roles</vt:lpstr>
      <vt:lpstr>Overtime</vt:lpstr>
      <vt:lpstr>Monthly Income</vt:lpstr>
      <vt:lpstr>Job Involvement</vt:lpstr>
      <vt:lpstr>Total Working Years </vt:lpstr>
      <vt:lpstr>Distance from Home </vt:lpstr>
      <vt:lpstr>Stock Option Level</vt:lpstr>
      <vt:lpstr>Age</vt:lpstr>
      <vt:lpstr>Proposed Model (KNN) </vt:lpstr>
      <vt:lpstr>Cost Implications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Streeter, Devin</dc:creator>
  <cp:lastModifiedBy>Streeter, Devin</cp:lastModifiedBy>
  <cp:revision>8</cp:revision>
  <dcterms:created xsi:type="dcterms:W3CDTF">2025-03-01T21:11:09Z</dcterms:created>
  <dcterms:modified xsi:type="dcterms:W3CDTF">2025-04-01T18:59:05Z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